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41291" y="324611"/>
            <a:ext cx="3499104" cy="10454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85234" y="9244279"/>
            <a:ext cx="203200" cy="19486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image" Target="../media/image16.png"/><Relationship Id="rId5" Type="http://schemas.openxmlformats.org/officeDocument/2006/relationships/image" Target="../media/image17.jpg"/><Relationship Id="rId6" Type="http://schemas.openxmlformats.org/officeDocument/2006/relationships/image" Target="../media/image18.png"/><Relationship Id="rId7" Type="http://schemas.openxmlformats.org/officeDocument/2006/relationships/image" Target="../media/image1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Relationship Id="rId3" Type="http://schemas.openxmlformats.org/officeDocument/2006/relationships/image" Target="../media/image24.png"/><Relationship Id="rId4" Type="http://schemas.openxmlformats.org/officeDocument/2006/relationships/image" Target="../media/image2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Relationship Id="rId4" Type="http://schemas.openxmlformats.org/officeDocument/2006/relationships/image" Target="../media/image2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8100" y="321564"/>
            <a:ext cx="6581140" cy="3429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2285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1400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85565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187450">
              <a:lnSpc>
                <a:spcPct val="100000"/>
              </a:lnSpc>
            </a:pPr>
            <a:r>
              <a:rPr dirty="0" smtClean="0" sz="1600" spc="-10" b="1" i="1" u="heavy">
                <a:latin typeface="Times New Roman"/>
                <a:cs typeface="Times New Roman"/>
              </a:rPr>
              <a:t>DIF</a:t>
            </a:r>
            <a:r>
              <a:rPr dirty="0" smtClean="0" sz="1600" spc="-15" b="1" i="1" u="heavy">
                <a:latin typeface="Times New Roman"/>
                <a:cs typeface="Times New Roman"/>
              </a:rPr>
              <a:t>FE</a:t>
            </a:r>
            <a:r>
              <a:rPr dirty="0" smtClean="0" sz="1600" spc="-15" b="1" i="1" u="heavy">
                <a:latin typeface="Times New Roman"/>
                <a:cs typeface="Times New Roman"/>
              </a:rPr>
              <a:t>RE</a:t>
            </a:r>
            <a:r>
              <a:rPr dirty="0" smtClean="0" sz="1600" spc="-10" b="1" i="1" u="heavy">
                <a:latin typeface="Times New Roman"/>
                <a:cs typeface="Times New Roman"/>
              </a:rPr>
              <a:t>NTIAL</a:t>
            </a:r>
            <a:r>
              <a:rPr dirty="0" smtClean="0" sz="1600" spc="5" b="1" i="1" u="heavy">
                <a:latin typeface="Times New Roman"/>
                <a:cs typeface="Times New Roman"/>
              </a:rPr>
              <a:t> </a:t>
            </a:r>
            <a:r>
              <a:rPr dirty="0" smtClean="0" sz="1600" spc="-15" b="1" i="1" u="heavy">
                <a:latin typeface="Times New Roman"/>
                <a:cs typeface="Times New Roman"/>
              </a:rPr>
              <a:t>AMP</a:t>
            </a:r>
            <a:r>
              <a:rPr dirty="0" smtClean="0" sz="1600" spc="-10" b="1" i="1" u="heavy">
                <a:latin typeface="Times New Roman"/>
                <a:cs typeface="Times New Roman"/>
              </a:rPr>
              <a:t>LIFI</a:t>
            </a:r>
            <a:r>
              <a:rPr dirty="0" smtClean="0" sz="1600" spc="-15" b="1" i="1" u="heavy">
                <a:latin typeface="Times New Roman"/>
                <a:cs typeface="Times New Roman"/>
              </a:rPr>
              <a:t>ER</a:t>
            </a:r>
            <a:r>
              <a:rPr dirty="0" smtClean="0" sz="1600" spc="-5" b="1" i="1" u="heavy">
                <a:latin typeface="Times New Roman"/>
                <a:cs typeface="Times New Roman"/>
              </a:rPr>
              <a:t> </a:t>
            </a:r>
            <a:r>
              <a:rPr dirty="0" smtClean="0" sz="1600" spc="-15" b="1" i="1" u="heavy">
                <a:latin typeface="Times New Roman"/>
                <a:cs typeface="Times New Roman"/>
              </a:rPr>
              <a:t>C</a:t>
            </a:r>
            <a:r>
              <a:rPr dirty="0" smtClean="0" sz="1600" spc="0" b="1" i="1" u="heavy">
                <a:latin typeface="Times New Roman"/>
                <a:cs typeface="Times New Roman"/>
              </a:rPr>
              <a:t>I</a:t>
            </a:r>
            <a:r>
              <a:rPr dirty="0" smtClean="0" sz="1600" spc="-15" b="1" i="1" u="heavy">
                <a:latin typeface="Times New Roman"/>
                <a:cs typeface="Times New Roman"/>
              </a:rPr>
              <a:t>RC</a:t>
            </a:r>
            <a:r>
              <a:rPr dirty="0" smtClean="0" sz="1600" spc="-10" b="1" i="1" u="heavy">
                <a:latin typeface="Times New Roman"/>
                <a:cs typeface="Times New Roman"/>
              </a:rPr>
              <a:t>UIT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algn="just" marL="12700" marR="630555" indent="450850">
              <a:lnSpc>
                <a:spcPct val="1437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ely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IC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 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 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her. 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as 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suppl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38350" y="3848100"/>
            <a:ext cx="4310380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107692" y="6192011"/>
            <a:ext cx="3546348" cy="633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2004" y="6176645"/>
            <a:ext cx="5964555" cy="2108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44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1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5"/>
              </a:spcBef>
            </a:pPr>
            <a:endParaRPr sz="950"/>
          </a:p>
          <a:p>
            <a:pPr algn="ctr" marR="635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Basic diff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ntial amplif</a:t>
            </a:r>
            <a:r>
              <a:rPr dirty="0" smtClean="0" sz="1200" spc="-10" i="1">
                <a:latin typeface="Times New Roman"/>
                <a:cs typeface="Times New Roman"/>
              </a:rPr>
              <a:t>i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 cir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uit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ct val="143600"/>
              </a:lnSpc>
              <a:spcBef>
                <a:spcPts val="350"/>
              </a:spcBef>
            </a:pPr>
            <a:r>
              <a:rPr dirty="0" smtClean="0" sz="1400" i="1">
                <a:latin typeface="Times New Roman"/>
                <a:cs typeface="Times New Roman"/>
              </a:rPr>
              <a:t>If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ut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al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s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to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t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w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th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he </a:t>
            </a:r>
            <a:r>
              <a:rPr dirty="0" smtClean="0" sz="1400" spc="-5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t </a:t>
            </a:r>
            <a:r>
              <a:rPr dirty="0" smtClean="0" sz="1400" spc="-40" i="1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nn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ct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 g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d,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he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op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is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ef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"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gl</a:t>
            </a:r>
            <a:r>
              <a:rPr dirty="0" smtClean="0" sz="1400" spc="1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-e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20" i="1">
                <a:latin typeface="Times New Roman"/>
                <a:cs typeface="Times New Roman"/>
              </a:rPr>
              <a:t>.</a:t>
            </a:r>
            <a:r>
              <a:rPr dirty="0" smtClean="0" sz="1400" spc="0" i="1">
                <a:latin typeface="Times New Roman"/>
                <a:cs typeface="Times New Roman"/>
              </a:rPr>
              <a:t>"</a:t>
            </a:r>
            <a:endParaRPr sz="1400">
              <a:latin typeface="Times New Roman"/>
              <a:cs typeface="Times New Roman"/>
            </a:endParaRPr>
          </a:p>
          <a:p>
            <a:pPr marL="20320" marR="236220" indent="-7620">
              <a:lnSpc>
                <a:spcPts val="2420"/>
              </a:lnSpc>
              <a:spcBef>
                <a:spcPts val="195"/>
              </a:spcBef>
            </a:pPr>
            <a:r>
              <a:rPr dirty="0" smtClean="0" sz="1400" i="1">
                <a:latin typeface="Times New Roman"/>
                <a:cs typeface="Times New Roman"/>
              </a:rPr>
              <a:t>If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w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it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-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ty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,</a:t>
            </a:r>
            <a:r>
              <a:rPr dirty="0" smtClean="0" sz="1400" spc="-2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the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pe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is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 "d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bl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-e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20" i="1">
                <a:latin typeface="Times New Roman"/>
                <a:cs typeface="Times New Roman"/>
              </a:rPr>
              <a:t>.</a:t>
            </a:r>
            <a:r>
              <a:rPr dirty="0" smtClean="0" sz="1400" spc="0" i="1">
                <a:latin typeface="Times New Roman"/>
                <a:cs typeface="Times New Roman"/>
              </a:rPr>
              <a:t>"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 i="1">
                <a:latin typeface="Times New Roman"/>
                <a:cs typeface="Times New Roman"/>
              </a:rPr>
              <a:t>If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he 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e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ed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to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ts,</a:t>
            </a:r>
            <a:r>
              <a:rPr dirty="0" smtClean="0" sz="1400" spc="-2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the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pe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"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5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-2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5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-</a:t>
            </a:r>
            <a:r>
              <a:rPr dirty="0" smtClean="0" sz="1400" spc="-2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e."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321564"/>
            <a:ext cx="6587490" cy="1504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04666" y="2158238"/>
            <a:ext cx="153924" cy="0"/>
          </a:xfrm>
          <a:custGeom>
            <a:avLst/>
            <a:gdLst/>
            <a:ahLst/>
            <a:cxnLst/>
            <a:rect l="l" t="t" r="r" b="b"/>
            <a:pathLst>
              <a:path w="153924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865247" y="2327402"/>
            <a:ext cx="1956435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7698" sz="2100" spc="855">
                <a:latin typeface="Cambria Math"/>
                <a:cs typeface="Cambria Math"/>
              </a:rPr>
              <a:t> </a:t>
            </a:r>
            <a:r>
              <a:rPr dirty="0" smtClean="0" baseline="36111" sz="1500" spc="509">
                <a:latin typeface="Cambria Math"/>
                <a:cs typeface="Cambria Math"/>
              </a:rPr>
              <a:t> </a:t>
            </a:r>
            <a:r>
              <a:rPr dirty="0" smtClean="0" baseline="36111" sz="1500" spc="509">
                <a:latin typeface="Cambria Math"/>
                <a:cs typeface="Cambria Math"/>
              </a:rPr>
              <a:t> </a:t>
            </a:r>
            <a:r>
              <a:rPr dirty="0" smtClean="0" baseline="36111" sz="1500" spc="37">
                <a:latin typeface="Cambria Math"/>
                <a:cs typeface="Cambria Math"/>
              </a:rPr>
              <a:t> </a:t>
            </a:r>
            <a:r>
              <a:rPr dirty="0" smtClean="0" baseline="37698" sz="2100" spc="1102">
                <a:latin typeface="Cambria Math"/>
                <a:cs typeface="Cambria Math"/>
              </a:rPr>
              <a:t> </a:t>
            </a:r>
            <a:r>
              <a:rPr dirty="0" smtClean="0" baseline="37698" sz="2100" spc="172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baseline="37698" sz="2100" spc="1102">
                <a:latin typeface="Cambria Math"/>
                <a:cs typeface="Cambria Math"/>
              </a:rPr>
              <a:t> 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540">
                <a:latin typeface="Cambria Math"/>
                <a:cs typeface="Cambria Math"/>
              </a:rPr>
              <a:t> 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5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1966" y="2072893"/>
            <a:ext cx="115379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52169" algn="l"/>
              </a:tabLst>
            </a:pPr>
            <a:r>
              <a:rPr dirty="0" smtClean="0" sz="1400" spc="235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	</a:t>
            </a:r>
            <a:r>
              <a:rPr dirty="0" smtClean="0" sz="1400" spc="57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3407" y="2363978"/>
            <a:ext cx="151511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  <a:tab pos="1420495" algn="l"/>
              </a:tabLst>
            </a:pPr>
            <a:r>
              <a:rPr dirty="0" smtClean="0" sz="1000" spc="125">
                <a:latin typeface="Cambria Math"/>
                <a:cs typeface="Cambria Math"/>
              </a:rPr>
              <a:t> </a:t>
            </a:r>
            <a:r>
              <a:rPr dirty="0" smtClean="0" sz="1000" spc="125">
                <a:latin typeface="Cambria Math"/>
                <a:cs typeface="Cambria Math"/>
              </a:rPr>
              <a:t>	</a:t>
            </a:r>
            <a:r>
              <a:rPr dirty="0" smtClean="0" sz="1000" spc="125">
                <a:latin typeface="Cambria Math"/>
                <a:cs typeface="Cambria Math"/>
              </a:rPr>
              <a:t> </a:t>
            </a:r>
            <a:r>
              <a:rPr dirty="0" smtClean="0" sz="1000" spc="125">
                <a:latin typeface="Cambria Math"/>
                <a:cs typeface="Cambria Math"/>
              </a:rPr>
              <a:t>	</a:t>
            </a:r>
            <a:r>
              <a:rPr dirty="0" smtClean="0" sz="1000" spc="4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90239" y="2158238"/>
            <a:ext cx="1207312" cy="0"/>
          </a:xfrm>
          <a:custGeom>
            <a:avLst/>
            <a:gdLst/>
            <a:ahLst/>
            <a:cxnLst/>
            <a:rect l="l" t="t" r="r" b="b"/>
            <a:pathLst>
              <a:path w="1207312" h="0">
                <a:moveTo>
                  <a:pt x="0" y="0"/>
                </a:moveTo>
                <a:lnTo>
                  <a:pt x="12073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000250" y="2792095"/>
            <a:ext cx="3246754" cy="2491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489959" y="5269991"/>
            <a:ext cx="888491" cy="2255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035935" y="5254625"/>
            <a:ext cx="1701800" cy="389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0350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290"/>
              </a:lnSpc>
            </a:pPr>
            <a:r>
              <a:rPr dirty="0" smtClean="0" sz="1200" i="1">
                <a:latin typeface="Times New Roman"/>
                <a:cs typeface="Times New Roman"/>
              </a:rPr>
              <a:t>Com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on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mode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on</a:t>
            </a:r>
            <a:r>
              <a:rPr dirty="0" smtClean="0" sz="1200" spc="1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5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76400" y="5787390"/>
            <a:ext cx="4467225" cy="2133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555491" y="7970519"/>
            <a:ext cx="890015" cy="2255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639695" y="7955533"/>
            <a:ext cx="2492375" cy="474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857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4"/>
              </a:spcBef>
            </a:pPr>
            <a:endParaRPr sz="500"/>
          </a:p>
          <a:p>
            <a:pPr algn="ctr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AC cir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uit in co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mo</a:t>
            </a:r>
            <a:r>
              <a:rPr dirty="0" smtClean="0" sz="1200" spc="-5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ode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onn</a:t>
            </a:r>
            <a:r>
              <a:rPr dirty="0" smtClean="0" sz="1200" spc="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4404" y="321564"/>
            <a:ext cx="6435090" cy="24237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16560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435350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738879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9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632460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ry  lar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0">
                <a:latin typeface="Times New Roman"/>
                <a:cs typeface="Times New Roman"/>
              </a:rPr>
              <a:t> 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-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de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0" i="1">
                <a:latin typeface="Times New Roman"/>
                <a:cs typeface="Times New Roman"/>
              </a:rPr>
              <a:t>j</a:t>
            </a:r>
            <a:r>
              <a:rPr dirty="0" smtClean="0" sz="1400" spc="0" i="1">
                <a:latin typeface="Times New Roman"/>
                <a:cs typeface="Times New Roman"/>
              </a:rPr>
              <a:t>ec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8100" y="3305682"/>
            <a:ext cx="5964555" cy="1835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3550" indent="-285115">
              <a:lnSpc>
                <a:spcPct val="100000"/>
              </a:lnSpc>
              <a:buFont typeface="Wingdings"/>
              <a:buChar char=""/>
              <a:tabLst>
                <a:tab pos="463550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DC</a:t>
            </a:r>
            <a:r>
              <a:rPr dirty="0" smtClean="0" sz="1600" spc="-5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Bi</a:t>
            </a:r>
            <a:r>
              <a:rPr dirty="0" smtClean="0" sz="1600" spc="-5" b="1" i="1">
                <a:latin typeface="Times New Roman"/>
                <a:cs typeface="Times New Roman"/>
              </a:rPr>
              <a:t>a</a:t>
            </a:r>
            <a:r>
              <a:rPr dirty="0" smtClean="0" sz="1600" spc="-10" b="1" i="1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algn="just" marL="12700" marR="12700" indent="165735">
              <a:lnSpc>
                <a:spcPct val="143800"/>
              </a:lnSpc>
              <a:spcBef>
                <a:spcPts val="10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et's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2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Fig.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each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 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2"/>
              </a:spcBef>
            </a:pPr>
            <a:endParaRPr sz="1100"/>
          </a:p>
          <a:p>
            <a:pPr algn="ctr" marR="508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44">
                <a:latin typeface="Cambria Math"/>
                <a:cs typeface="Cambria Math"/>
              </a:rPr>
              <a:t> </a:t>
            </a:r>
            <a:r>
              <a:rPr dirty="0" smtClean="0" baseline="-16666" sz="1500" spc="652">
                <a:latin typeface="Cambria Math"/>
                <a:cs typeface="Cambria Math"/>
              </a:rPr>
              <a:t> </a:t>
            </a:r>
            <a:r>
              <a:rPr dirty="0" smtClean="0" baseline="-16666" sz="1500" spc="652">
                <a:latin typeface="Cambria Math"/>
                <a:cs typeface="Cambria Math"/>
              </a:rPr>
              <a:t> 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73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28875" y="5219700"/>
            <a:ext cx="3190875" cy="2571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584447" y="7837931"/>
            <a:ext cx="803148" cy="3124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21051" y="7822945"/>
            <a:ext cx="2472055" cy="418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4160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mtClean="0" sz="1200" i="1">
                <a:latin typeface="Times New Roman"/>
                <a:cs typeface="Times New Roman"/>
              </a:rPr>
              <a:t>DC bias of differ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ntial </a:t>
            </a:r>
            <a:r>
              <a:rPr dirty="0" smtClean="0" sz="1200" spc="-10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mplifier 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ircuit.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321564"/>
            <a:ext cx="6587490" cy="1504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8463" y="2208530"/>
            <a:ext cx="35877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0986" y="1945893"/>
            <a:ext cx="960755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730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-172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6746" y="2149602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83686" y="2158238"/>
            <a:ext cx="935736" cy="0"/>
          </a:xfrm>
          <a:custGeom>
            <a:avLst/>
            <a:gdLst/>
            <a:ahLst/>
            <a:cxnLst/>
            <a:rect l="l" t="t" r="r" b="b"/>
            <a:pathLst>
              <a:path w="935736" h="0">
                <a:moveTo>
                  <a:pt x="0" y="0"/>
                </a:moveTo>
                <a:lnTo>
                  <a:pt x="9357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47998" y="2363978"/>
            <a:ext cx="1216025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22045" algn="l"/>
              </a:tabLst>
            </a:pPr>
            <a:r>
              <a:rPr dirty="0" smtClean="0" sz="1000" spc="415">
                <a:latin typeface="Cambria Math"/>
                <a:cs typeface="Cambria Math"/>
              </a:rPr>
              <a:t> </a:t>
            </a:r>
            <a:r>
              <a:rPr dirty="0" smtClean="0" sz="1000" spc="415">
                <a:latin typeface="Cambria Math"/>
                <a:cs typeface="Cambria Math"/>
              </a:rPr>
              <a:t>	</a:t>
            </a:r>
            <a:r>
              <a:rPr dirty="0" smtClean="0" sz="1000" spc="4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5745" y="2030730"/>
            <a:ext cx="1568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5577" y="1945893"/>
            <a:ext cx="845819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46472" y="2149602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48277" y="2158238"/>
            <a:ext cx="824484" cy="0"/>
          </a:xfrm>
          <a:custGeom>
            <a:avLst/>
            <a:gdLst/>
            <a:ahLst/>
            <a:cxnLst/>
            <a:rect l="l" t="t" r="r" b="b"/>
            <a:pathLst>
              <a:path w="824484" h="0">
                <a:moveTo>
                  <a:pt x="0" y="0"/>
                </a:moveTo>
                <a:lnTo>
                  <a:pt x="8244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02004" y="2359853"/>
            <a:ext cx="5971540" cy="624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t),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2927" y="3359531"/>
            <a:ext cx="1043940" cy="165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46245" y="3223894"/>
            <a:ext cx="16319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58945" y="3309239"/>
            <a:ext cx="150875" cy="0"/>
          </a:xfrm>
          <a:custGeom>
            <a:avLst/>
            <a:gdLst/>
            <a:ahLst/>
            <a:cxnLst/>
            <a:rect l="l" t="t" r="r" b="b"/>
            <a:pathLst>
              <a:path w="150875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02004" y="3568827"/>
            <a:ext cx="24396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29504" y="4118483"/>
            <a:ext cx="150875" cy="0"/>
          </a:xfrm>
          <a:custGeom>
            <a:avLst/>
            <a:gdLst/>
            <a:ahLst/>
            <a:cxnLst/>
            <a:rect l="l" t="t" r="r" b="b"/>
            <a:pathLst>
              <a:path w="150875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450719" y="4041775"/>
            <a:ext cx="2859405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-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-157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6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-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105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187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6804" y="4033139"/>
            <a:ext cx="16319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4684395"/>
            <a:ext cx="55594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EXAM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E (1).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cu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06623" y="8620506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09367" y="8541766"/>
            <a:ext cx="803147" cy="0"/>
          </a:xfrm>
          <a:custGeom>
            <a:avLst/>
            <a:gdLst/>
            <a:ahLst/>
            <a:cxnLst/>
            <a:rect l="l" t="t" r="r" b="b"/>
            <a:pathLst>
              <a:path w="803148" h="0">
                <a:moveTo>
                  <a:pt x="0" y="0"/>
                </a:moveTo>
                <a:lnTo>
                  <a:pt x="80314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009771" y="8533130"/>
            <a:ext cx="4445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6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842639" y="8541766"/>
            <a:ext cx="777544" cy="0"/>
          </a:xfrm>
          <a:custGeom>
            <a:avLst/>
            <a:gdLst/>
            <a:ahLst/>
            <a:cxnLst/>
            <a:rect l="l" t="t" r="r" b="b"/>
            <a:pathLst>
              <a:path w="777544" h="0">
                <a:moveTo>
                  <a:pt x="0" y="0"/>
                </a:moveTo>
                <a:lnTo>
                  <a:pt x="77754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428875" y="5015865"/>
            <a:ext cx="2981325" cy="26301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669791" y="7658100"/>
            <a:ext cx="650748" cy="2164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902004" y="7643114"/>
            <a:ext cx="3288029" cy="443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13761" y="8592057"/>
            <a:ext cx="35877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96667" y="8329421"/>
            <a:ext cx="828040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95370" y="8533130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48583" y="8414257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29939" y="8456421"/>
            <a:ext cx="80010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57725" y="8414257"/>
            <a:ext cx="7023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20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71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5052" y="321564"/>
            <a:ext cx="6584315" cy="1504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546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4575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88740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23895" y="2156713"/>
            <a:ext cx="150876" cy="0"/>
          </a:xfrm>
          <a:custGeom>
            <a:avLst/>
            <a:gdLst/>
            <a:ahLst/>
            <a:cxnLst/>
            <a:rect l="l" t="t" r="r" b="b"/>
            <a:pathLst>
              <a:path w="150875" h="0">
                <a:moveTo>
                  <a:pt x="0" y="0"/>
                </a:moveTo>
                <a:lnTo>
                  <a:pt x="15087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5052" y="2207006"/>
            <a:ext cx="2664460" cy="433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volta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1195" y="1893569"/>
            <a:ext cx="90360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	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71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0315" y="2148078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04895" y="2156713"/>
            <a:ext cx="497128" cy="0"/>
          </a:xfrm>
          <a:custGeom>
            <a:avLst/>
            <a:gdLst/>
            <a:ahLst/>
            <a:cxnLst/>
            <a:rect l="l" t="t" r="r" b="b"/>
            <a:pathLst>
              <a:path w="497128" h="0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139565" y="2029206"/>
            <a:ext cx="8032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 </a:t>
            </a:r>
            <a:r>
              <a:rPr dirty="0" smtClean="0" sz="1400" spc="71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5052" y="2730245"/>
            <a:ext cx="5963920" cy="836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78865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-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-179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6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715">
                <a:latin typeface="Cambria Math"/>
                <a:cs typeface="Cambria Math"/>
              </a:rPr>
              <a:t> 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63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720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12700">
              <a:lnSpc>
                <a:spcPts val="2410"/>
              </a:lnSpc>
              <a:spcBef>
                <a:spcPts val="19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0.7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hereas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near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4.1V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4125595"/>
            <a:ext cx="5972175" cy="1496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 indent="-228600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AC</a:t>
            </a:r>
            <a:r>
              <a:rPr dirty="0" smtClean="0" sz="1600" spc="-15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Operation</a:t>
            </a:r>
            <a:r>
              <a:rPr dirty="0" smtClean="0" sz="1600" spc="-5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of</a:t>
            </a:r>
            <a:r>
              <a:rPr dirty="0" smtClean="0" sz="1600" spc="5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Circuit</a:t>
            </a:r>
            <a:endParaRPr sz="16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800"/>
              </a:lnSpc>
              <a:spcBef>
                <a:spcPts val="10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fier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baseline="-12345" sz="1350" spc="0" i="1">
                <a:latin typeface="Times New Roman"/>
                <a:cs typeface="Times New Roman"/>
              </a:rPr>
              <a:t>i1 </a:t>
            </a:r>
            <a:r>
              <a:rPr dirty="0" smtClean="0" baseline="-12345" sz="1350" spc="104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baseline="-12345" sz="1350" spc="0" i="1">
                <a:latin typeface="Times New Roman"/>
                <a:cs typeface="Times New Roman"/>
              </a:rPr>
              <a:t>i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baseline="-12345" sz="1350" spc="7" i="1">
                <a:latin typeface="Times New Roman"/>
                <a:cs typeface="Times New Roman"/>
              </a:rPr>
              <a:t>o</a:t>
            </a:r>
            <a:r>
              <a:rPr dirty="0" smtClean="0" baseline="-12345" sz="1350" spc="0" i="1">
                <a:latin typeface="Times New Roman"/>
                <a:cs typeface="Times New Roman"/>
              </a:rPr>
              <a:t>1 </a:t>
            </a:r>
            <a:r>
              <a:rPr dirty="0" smtClean="0" baseline="-12345" sz="1350" spc="104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o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carry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out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raw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19350" y="5833745"/>
            <a:ext cx="2895600" cy="2406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61003" y="8339328"/>
            <a:ext cx="859536" cy="2255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670175" y="8324342"/>
            <a:ext cx="2433955" cy="469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52729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mtClean="0" sz="1200" i="1">
                <a:latin typeface="Times New Roman"/>
                <a:cs typeface="Times New Roman"/>
              </a:rPr>
              <a:t>AC conn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tion of diff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ntial amplifi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0084" y="321564"/>
            <a:ext cx="2999105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73025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03530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95375" y="1628775"/>
            <a:ext cx="5389245" cy="1971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600325" y="5451475"/>
            <a:ext cx="2924175" cy="2679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38475" y="8326119"/>
            <a:ext cx="2124075" cy="266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718559" y="8098535"/>
            <a:ext cx="716279" cy="2164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9459" y="3653028"/>
            <a:ext cx="859536" cy="2255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2004" y="3637407"/>
            <a:ext cx="5970270" cy="16948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57531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3"/>
              </a:spcBef>
            </a:pPr>
            <a:endParaRPr sz="550"/>
          </a:p>
          <a:p>
            <a:pPr marL="159766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AC equi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alent of diff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ntial amplifi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 cir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uit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90"/>
              </a:spcBef>
            </a:pPr>
            <a:endParaRPr sz="1200"/>
          </a:p>
          <a:p>
            <a:pPr algn="just" marL="12700" marR="12700" indent="172085">
              <a:lnSpc>
                <a:spcPct val="143900"/>
              </a:lnSpc>
              <a:buFont typeface="Wingdings"/>
              <a:buChar char=""/>
              <a:tabLst>
                <a:tab pos="46926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Sin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5" b="1" i="1">
                <a:latin typeface="Times New Roman"/>
                <a:cs typeface="Times New Roman"/>
              </a:rPr>
              <a:t>-</a:t>
            </a:r>
            <a:r>
              <a:rPr dirty="0" smtClean="0" sz="1400" spc="0" b="1" i="1">
                <a:latin typeface="Times New Roman"/>
                <a:cs typeface="Times New Roman"/>
              </a:rPr>
              <a:t>En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ed</a:t>
            </a:r>
            <a:r>
              <a:rPr dirty="0" smtClean="0" sz="1400" spc="14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AC</a:t>
            </a:r>
            <a:r>
              <a:rPr dirty="0" smtClean="0" sz="1400" spc="140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ge</a:t>
            </a:r>
            <a:r>
              <a:rPr dirty="0" smtClean="0" sz="1400" spc="15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in</a:t>
            </a:r>
            <a:r>
              <a:rPr dirty="0" smtClean="0" sz="1400" spc="0" i="1">
                <a:latin typeface="Times New Roman"/>
                <a:cs typeface="Times New Roman"/>
              </a:rPr>
              <a:t>:-</a:t>
            </a:r>
            <a:r>
              <a:rPr dirty="0" smtClean="0" sz="1400" spc="14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0">
                <a:latin typeface="Times New Roman"/>
                <a:cs typeface="Times New Roman"/>
              </a:rPr>
              <a:t> 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/</a:t>
            </a:r>
            <a:r>
              <a:rPr dirty="0" smtClean="0" sz="1400" spc="-5" i="1">
                <a:latin typeface="Times New Roman"/>
                <a:cs typeface="Times New Roman"/>
              </a:rPr>
              <a:t>V</a:t>
            </a:r>
            <a:r>
              <a:rPr dirty="0" smtClean="0" baseline="-12345" sz="1350" spc="0" i="1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 si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97934" y="8083550"/>
            <a:ext cx="4406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0084" y="321564"/>
            <a:ext cx="2999105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73025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03530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674998" y="8023606"/>
            <a:ext cx="219455" cy="0"/>
          </a:xfrm>
          <a:custGeom>
            <a:avLst/>
            <a:gdLst/>
            <a:ahLst/>
            <a:cxnLst/>
            <a:rect l="l" t="t" r="r" b="b"/>
            <a:pathLst>
              <a:path w="219455" h="0">
                <a:moveTo>
                  <a:pt x="0" y="0"/>
                </a:moveTo>
                <a:lnTo>
                  <a:pt x="2194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287395" y="8192769"/>
            <a:ext cx="1148715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7698" sz="2100" spc="195">
                <a:latin typeface="Cambria Math"/>
                <a:cs typeface="Cambria Math"/>
              </a:rPr>
              <a:t> </a:t>
            </a:r>
            <a:r>
              <a:rPr dirty="0" smtClean="0" baseline="36111" sz="1500" spc="562">
                <a:latin typeface="Cambria Math"/>
                <a:cs typeface="Cambria Math"/>
              </a:rPr>
              <a:t> </a:t>
            </a:r>
            <a:r>
              <a:rPr dirty="0" smtClean="0" baseline="36111" sz="1500" spc="562">
                <a:latin typeface="Cambria Math"/>
                <a:cs typeface="Cambria Math"/>
              </a:rPr>
              <a:t> </a:t>
            </a:r>
            <a:r>
              <a:rPr dirty="0" smtClean="0" baseline="36111" sz="1500" spc="60">
                <a:latin typeface="Cambria Math"/>
                <a:cs typeface="Cambria Math"/>
              </a:rPr>
              <a:t> </a:t>
            </a:r>
            <a:r>
              <a:rPr dirty="0" smtClean="0" baseline="37698" sz="2100" spc="1102">
                <a:latin typeface="Cambria Math"/>
                <a:cs typeface="Cambria Math"/>
              </a:rPr>
              <a:t> 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55">
                <a:latin typeface="Cambria Math"/>
                <a:cs typeface="Cambria Math"/>
              </a:rPr>
              <a:t> </a:t>
            </a:r>
            <a:r>
              <a:rPr dirty="0" smtClean="0" baseline="37698" sz="2100" spc="1102">
                <a:latin typeface="Cambria Math"/>
                <a:cs typeface="Cambria Math"/>
              </a:rPr>
              <a:t> 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7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66871" y="7974838"/>
            <a:ext cx="22987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555">
                <a:latin typeface="Cambria Math"/>
                <a:cs typeface="Cambria Math"/>
              </a:rPr>
              <a:t> </a:t>
            </a:r>
            <a:r>
              <a:rPr dirty="0" smtClean="0" sz="1000" spc="120">
                <a:latin typeface="Cambria Math"/>
                <a:cs typeface="Cambria Math"/>
              </a:rPr>
              <a:t> </a:t>
            </a:r>
            <a:r>
              <a:rPr dirty="0" smtClean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6890" y="8229345"/>
            <a:ext cx="64897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7055" algn="l"/>
              </a:tabLst>
            </a:pPr>
            <a:r>
              <a:rPr dirty="0" smtClean="0" sz="1000" spc="125">
                <a:latin typeface="Cambria Math"/>
                <a:cs typeface="Cambria Math"/>
              </a:rPr>
              <a:t> </a:t>
            </a:r>
            <a:r>
              <a:rPr dirty="0" smtClean="0" sz="1000" spc="125">
                <a:latin typeface="Cambria Math"/>
                <a:cs typeface="Cambria Math"/>
              </a:rPr>
              <a:t>	</a:t>
            </a:r>
            <a:r>
              <a:rPr dirty="0" smtClean="0" sz="1000" spc="3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5765" y="7938261"/>
            <a:ext cx="15684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26357" y="8023606"/>
            <a:ext cx="347472" cy="0"/>
          </a:xfrm>
          <a:custGeom>
            <a:avLst/>
            <a:gdLst/>
            <a:ahLst/>
            <a:cxnLst/>
            <a:rect l="l" t="t" r="r" b="b"/>
            <a:pathLst>
              <a:path w="347472" h="0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381125" y="1504950"/>
            <a:ext cx="4810125" cy="22612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413759" y="3770376"/>
            <a:ext cx="716279" cy="2164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02004" y="3754754"/>
            <a:ext cx="5969000" cy="38150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4607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algn="ctr" marL="635">
              <a:lnSpc>
                <a:spcPts val="1410"/>
              </a:lnSpc>
            </a:pPr>
            <a:r>
              <a:rPr dirty="0" smtClean="0" sz="1200" i="1">
                <a:latin typeface="Times New Roman"/>
                <a:cs typeface="Times New Roman"/>
              </a:rPr>
              <a:t>AC equi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alent of cir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uit in Fig. 6.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439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93"/>
              </a:spcBef>
            </a:pPr>
            <a:endParaRPr sz="1100"/>
          </a:p>
          <a:p>
            <a:pPr algn="ctr" marR="9525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60"/>
              </a:spcBef>
            </a:pPr>
            <a:endParaRPr sz="1400"/>
          </a:p>
          <a:p>
            <a:pPr algn="ctr" marR="9525">
              <a:lnSpc>
                <a:spcPct val="100000"/>
              </a:lnSpc>
            </a:pPr>
            <a:r>
              <a:rPr dirty="0" smtClean="0" sz="1400" spc="200">
                <a:latin typeface="Cambria Math"/>
                <a:cs typeface="Cambria Math"/>
              </a:rPr>
              <a:t> </a:t>
            </a:r>
            <a:r>
              <a:rPr dirty="0" smtClean="0" baseline="-16666" sz="1500" spc="179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200">
                <a:latin typeface="Cambria Math"/>
                <a:cs typeface="Cambria Math"/>
              </a:rPr>
              <a:t> </a:t>
            </a:r>
            <a:r>
              <a:rPr dirty="0" smtClean="0" baseline="-16666" sz="1500" spc="179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20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7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47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75"/>
              </a:spcBef>
            </a:pPr>
            <a:endParaRPr sz="1200"/>
          </a:p>
          <a:p>
            <a:pPr algn="just" marL="12700" marR="16510">
              <a:lnSpc>
                <a:spcPct val="1436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baseline="-12345" sz="1350" spc="0" i="1">
                <a:latin typeface="Times New Roman"/>
                <a:cs typeface="Times New Roman"/>
              </a:rPr>
              <a:t>E </a:t>
            </a:r>
            <a:r>
              <a:rPr dirty="0" smtClean="0" baseline="-12345" sz="1350" spc="13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ry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te),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635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179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20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20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  <a:spcBef>
                <a:spcPts val="2"/>
              </a:spcBef>
            </a:pPr>
            <a:endParaRPr sz="1000"/>
          </a:p>
          <a:p>
            <a:pPr algn="just" marL="12700" marR="545719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321564"/>
            <a:ext cx="6587490" cy="2124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also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92"/>
              </a:spcBef>
            </a:pPr>
            <a:endParaRPr sz="1100"/>
          </a:p>
          <a:p>
            <a:pPr algn="ctr" marR="621665">
              <a:lnSpc>
                <a:spcPct val="100000"/>
              </a:lnSpc>
            </a:pP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5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78275" y="2770885"/>
            <a:ext cx="347776" cy="0"/>
          </a:xfrm>
          <a:custGeom>
            <a:avLst/>
            <a:gdLst/>
            <a:ahLst/>
            <a:cxnLst/>
            <a:rect l="l" t="t" r="r" b="b"/>
            <a:pathLst>
              <a:path w="347776" h="0">
                <a:moveTo>
                  <a:pt x="0" y="0"/>
                </a:moveTo>
                <a:lnTo>
                  <a:pt x="34777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970402" y="2821178"/>
            <a:ext cx="1784350" cy="165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7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40">
                <a:latin typeface="Cambria Math"/>
                <a:cs typeface="Cambria Math"/>
              </a:rPr>
              <a:t> 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862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 </a:t>
            </a:r>
            <a:r>
              <a:rPr dirty="0" smtClean="0" baseline="-37698" sz="2100" spc="-21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7936" y="2685542"/>
            <a:ext cx="67818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3400" algn="l"/>
              </a:tabLst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	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4053" y="2849626"/>
            <a:ext cx="939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8872" y="2849626"/>
            <a:ext cx="939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57648" y="2770885"/>
            <a:ext cx="233172" cy="0"/>
          </a:xfrm>
          <a:custGeom>
            <a:avLst/>
            <a:gdLst/>
            <a:ahLst/>
            <a:cxnLst/>
            <a:rect l="l" t="t" r="r" b="b"/>
            <a:pathLst>
              <a:path w="233172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2004" y="3373755"/>
            <a:ext cx="38557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at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82239" y="3975227"/>
            <a:ext cx="1398905" cy="165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35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62425" y="3839590"/>
            <a:ext cx="15684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2153" y="4003675"/>
            <a:ext cx="939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30928" y="3924934"/>
            <a:ext cx="233172" cy="0"/>
          </a:xfrm>
          <a:custGeom>
            <a:avLst/>
            <a:gdLst/>
            <a:ahLst/>
            <a:cxnLst/>
            <a:rect l="l" t="t" r="r" b="b"/>
            <a:pathLst>
              <a:path w="233172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790822" y="7434960"/>
            <a:ext cx="153924" cy="0"/>
          </a:xfrm>
          <a:custGeom>
            <a:avLst/>
            <a:gdLst/>
            <a:ahLst/>
            <a:cxnLst/>
            <a:rect l="l" t="t" r="r" b="b"/>
            <a:pathLst>
              <a:path w="153924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176648" y="7434960"/>
            <a:ext cx="233172" cy="0"/>
          </a:xfrm>
          <a:custGeom>
            <a:avLst/>
            <a:gdLst/>
            <a:ahLst/>
            <a:cxnLst/>
            <a:rect l="l" t="t" r="r" b="b"/>
            <a:pathLst>
              <a:path w="233172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114550" y="4377690"/>
            <a:ext cx="3305175" cy="1933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461003" y="6316979"/>
            <a:ext cx="717803" cy="2179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02004" y="6301613"/>
            <a:ext cx="5090160" cy="807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62674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992630">
              <a:lnSpc>
                <a:spcPts val="1290"/>
              </a:lnSpc>
            </a:pPr>
            <a:r>
              <a:rPr dirty="0" smtClean="0" sz="1200" i="1">
                <a:latin typeface="Times New Roman"/>
                <a:cs typeface="Times New Roman"/>
              </a:rPr>
              <a:t>Partial cir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uit for cal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10" i="1">
                <a:latin typeface="Times New Roman"/>
                <a:cs typeface="Times New Roman"/>
              </a:rPr>
              <a:t>l</a:t>
            </a:r>
            <a:r>
              <a:rPr dirty="0" smtClean="0" sz="1200" spc="0" i="1">
                <a:latin typeface="Times New Roman"/>
                <a:cs typeface="Times New Roman"/>
              </a:rPr>
              <a:t>ating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I</a:t>
            </a:r>
            <a:r>
              <a:rPr dirty="0" smtClean="0" baseline="-10416" sz="1200" spc="7" i="1">
                <a:latin typeface="Times New Roman"/>
                <a:cs typeface="Times New Roman"/>
              </a:rPr>
              <a:t>b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1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51403" y="7485633"/>
            <a:ext cx="1022350" cy="165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70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baseline="-37698" sz="2100" spc="847">
                <a:latin typeface="Cambria Math"/>
                <a:cs typeface="Cambria Math"/>
              </a:rPr>
              <a:t> </a:t>
            </a:r>
            <a:r>
              <a:rPr dirty="0" smtClean="0" baseline="-37698" sz="2100" spc="847">
                <a:latin typeface="Cambria Math"/>
                <a:cs typeface="Cambria Math"/>
              </a:rPr>
              <a:t> </a:t>
            </a:r>
            <a:r>
              <a:rPr dirty="0" smtClean="0" baseline="-37698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78122" y="7349617"/>
            <a:ext cx="61087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</a:tabLst>
            </a:pPr>
            <a:r>
              <a:rPr dirty="0" smtClean="0" sz="1400" spc="235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	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69563" y="7514082"/>
            <a:ext cx="698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19396" y="7514082"/>
            <a:ext cx="939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321564"/>
            <a:ext cx="6587490" cy="1811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9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 marR="629920">
              <a:lnSpc>
                <a:spcPct val="1436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EXAM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E </a:t>
            </a:r>
            <a:r>
              <a:rPr dirty="0" smtClean="0" sz="1400" spc="-17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2</a:t>
            </a:r>
            <a:r>
              <a:rPr dirty="0" smtClean="0" sz="1400" spc="0" b="1" i="1">
                <a:latin typeface="Times New Roman"/>
                <a:cs typeface="Times New Roman"/>
              </a:rPr>
              <a:t>):- </a:t>
            </a:r>
            <a:r>
              <a:rPr dirty="0" smtClean="0" sz="1400" spc="-175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baseline="-12345" sz="1350" spc="7" i="1">
                <a:latin typeface="Times New Roman"/>
                <a:cs typeface="Times New Roman"/>
              </a:rPr>
              <a:t>o</a:t>
            </a:r>
            <a:r>
              <a:rPr dirty="0" smtClean="0" baseline="-12345" sz="1350" spc="0" i="1">
                <a:latin typeface="Times New Roman"/>
                <a:cs typeface="Times New Roman"/>
              </a:rPr>
              <a:t>1 </a:t>
            </a:r>
            <a:r>
              <a:rPr dirty="0" smtClean="0" baseline="-12345" sz="1350" spc="12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Fig.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7666" y="5209666"/>
            <a:ext cx="35877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89275" y="5150739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00526" y="5238369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03270" y="5159375"/>
            <a:ext cx="803147" cy="0"/>
          </a:xfrm>
          <a:custGeom>
            <a:avLst/>
            <a:gdLst/>
            <a:ahLst/>
            <a:cxnLst/>
            <a:rect l="l" t="t" r="r" b="b"/>
            <a:pathLst>
              <a:path w="803148" h="0">
                <a:moveTo>
                  <a:pt x="0" y="0"/>
                </a:moveTo>
                <a:lnTo>
                  <a:pt x="80314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42486" y="5031866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3842" y="5074030"/>
            <a:ext cx="80010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03675" y="5150739"/>
            <a:ext cx="4445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6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36542" y="5159375"/>
            <a:ext cx="777544" cy="0"/>
          </a:xfrm>
          <a:custGeom>
            <a:avLst/>
            <a:gdLst/>
            <a:ahLst/>
            <a:cxnLst/>
            <a:rect l="l" t="t" r="r" b="b"/>
            <a:pathLst>
              <a:path w="777544" h="0">
                <a:moveTo>
                  <a:pt x="0" y="0"/>
                </a:moveTo>
                <a:lnTo>
                  <a:pt x="7775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651628" y="5031866"/>
            <a:ext cx="7143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  </a:t>
            </a:r>
            <a:r>
              <a:rPr dirty="0" smtClean="0" sz="1400" spc="51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5052" y="5454269"/>
            <a:ext cx="202818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43707" y="6005448"/>
            <a:ext cx="150876" cy="0"/>
          </a:xfrm>
          <a:custGeom>
            <a:avLst/>
            <a:gdLst/>
            <a:ahLst/>
            <a:cxnLst/>
            <a:rect l="l" t="t" r="r" b="b"/>
            <a:pathLst>
              <a:path w="150875" h="0">
                <a:moveTo>
                  <a:pt x="0" y="0"/>
                </a:moveTo>
                <a:lnTo>
                  <a:pt x="15087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53054" y="6055740"/>
            <a:ext cx="736600" cy="165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31007" y="5742304"/>
            <a:ext cx="915669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</a:tabLst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	</a:t>
            </a:r>
            <a:r>
              <a:rPr dirty="0" smtClean="0" sz="1400" spc="465">
                <a:latin typeface="Cambria Math"/>
                <a:cs typeface="Cambria Math"/>
              </a:rPr>
              <a:t>   </a:t>
            </a:r>
            <a:r>
              <a:rPr dirty="0" smtClean="0" sz="1400" spc="51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17746" y="5996813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26230" y="6005448"/>
            <a:ext cx="507796" cy="0"/>
          </a:xfrm>
          <a:custGeom>
            <a:avLst/>
            <a:gdLst/>
            <a:ahLst/>
            <a:cxnLst/>
            <a:rect l="l" t="t" r="r" b="b"/>
            <a:pathLst>
              <a:path w="507796" h="0">
                <a:moveTo>
                  <a:pt x="0" y="0"/>
                </a:moveTo>
                <a:lnTo>
                  <a:pt x="50779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170045" y="5877940"/>
            <a:ext cx="7512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51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6391528"/>
            <a:ext cx="4853305" cy="857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2"/>
              </a:spcBef>
            </a:pPr>
            <a:endParaRPr sz="750"/>
          </a:p>
          <a:p>
            <a:pPr marL="1124585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-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-179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569">
                <a:latin typeface="Cambria Math"/>
                <a:cs typeface="Cambria Math"/>
              </a:rPr>
              <a:t> </a:t>
            </a:r>
            <a:r>
              <a:rPr dirty="0" smtClean="0" baseline="-16666" sz="1500" spc="6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15">
                <a:latin typeface="Cambria Math"/>
                <a:cs typeface="Cambria Math"/>
              </a:rPr>
              <a:t> </a:t>
            </a:r>
            <a:r>
              <a:rPr dirty="0" smtClean="0" sz="1400" spc="530">
                <a:latin typeface="Cambria Math"/>
                <a:cs typeface="Cambria Math"/>
              </a:rPr>
              <a:t> </a:t>
            </a:r>
            <a:r>
              <a:rPr dirty="0" smtClean="0" baseline="1984" sz="2100" spc="39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63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of r</a:t>
            </a:r>
            <a:r>
              <a:rPr dirty="0" smtClean="0" baseline="-12345" sz="1350" spc="0">
                <a:latin typeface="Times New Roman"/>
                <a:cs typeface="Times New Roman"/>
              </a:rPr>
              <a:t>e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73807" y="7615173"/>
            <a:ext cx="34353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472">
                <a:latin typeface="Cambria Math"/>
                <a:cs typeface="Cambria Math"/>
              </a:rPr>
              <a:t> </a:t>
            </a:r>
            <a:r>
              <a:rPr dirty="0" smtClean="0" baseline="-16666" sz="1500" spc="472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39567" y="7301738"/>
            <a:ext cx="4699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 </a:t>
            </a:r>
            <a:r>
              <a:rPr dirty="0" smtClean="0" sz="1400" spc="65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88919" y="7556245"/>
            <a:ext cx="933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45307" y="7643621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52267" y="7564882"/>
            <a:ext cx="448056" cy="0"/>
          </a:xfrm>
          <a:custGeom>
            <a:avLst/>
            <a:gdLst/>
            <a:ahLst/>
            <a:cxnLst/>
            <a:rect l="l" t="t" r="r" b="b"/>
            <a:pathLst>
              <a:path w="448055" h="0">
                <a:moveTo>
                  <a:pt x="0" y="0"/>
                </a:moveTo>
                <a:lnTo>
                  <a:pt x="4480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831971" y="7564882"/>
            <a:ext cx="507796" cy="0"/>
          </a:xfrm>
          <a:custGeom>
            <a:avLst/>
            <a:gdLst/>
            <a:ahLst/>
            <a:cxnLst/>
            <a:rect l="l" t="t" r="r" b="b"/>
            <a:pathLst>
              <a:path w="507796" h="0">
                <a:moveTo>
                  <a:pt x="0" y="0"/>
                </a:moveTo>
                <a:lnTo>
                  <a:pt x="50779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637915" y="7301738"/>
            <a:ext cx="136525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2885">
              <a:lnSpc>
                <a:spcPts val="1505"/>
              </a:lnSpc>
            </a:pPr>
            <a:r>
              <a:rPr dirty="0" smtClean="0" sz="1400" spc="465">
                <a:latin typeface="Cambria Math"/>
                <a:cs typeface="Cambria Math"/>
              </a:rPr>
              <a:t>  </a:t>
            </a:r>
            <a:r>
              <a:rPr dirty="0" smtClean="0" sz="1400" spc="65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45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  </a:t>
            </a:r>
            <a:r>
              <a:rPr dirty="0" smtClean="0" baseline="-37698" sz="2100" spc="772">
                <a:latin typeface="Cambria Math"/>
                <a:cs typeface="Cambria Math"/>
              </a:rPr>
              <a:t> </a:t>
            </a:r>
            <a:r>
              <a:rPr dirty="0" smtClean="0" baseline="-37698" sz="2100" spc="780">
                <a:latin typeface="Cambria Math"/>
                <a:cs typeface="Cambria Math"/>
              </a:rPr>
              <a:t> </a:t>
            </a:r>
            <a:r>
              <a:rPr dirty="0" smtClean="0" baseline="-37698" sz="2100" spc="12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09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2004" y="7984490"/>
            <a:ext cx="348487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ac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12058" y="8669782"/>
            <a:ext cx="153924" cy="0"/>
          </a:xfrm>
          <a:custGeom>
            <a:avLst/>
            <a:gdLst/>
            <a:ahLst/>
            <a:cxnLst/>
            <a:rect l="l" t="t" r="r" b="b"/>
            <a:pathLst>
              <a:path w="153924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399154" y="8669782"/>
            <a:ext cx="233172" cy="0"/>
          </a:xfrm>
          <a:custGeom>
            <a:avLst/>
            <a:gdLst/>
            <a:ahLst/>
            <a:cxnLst/>
            <a:rect l="l" t="t" r="r" b="b"/>
            <a:pathLst>
              <a:path w="233172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863975" y="8669782"/>
            <a:ext cx="661720" cy="0"/>
          </a:xfrm>
          <a:custGeom>
            <a:avLst/>
            <a:gdLst/>
            <a:ahLst/>
            <a:cxnLst/>
            <a:rect l="l" t="t" r="r" b="b"/>
            <a:pathLst>
              <a:path w="661720" h="0">
                <a:moveTo>
                  <a:pt x="0" y="0"/>
                </a:moveTo>
                <a:lnTo>
                  <a:pt x="66172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572639" y="8542273"/>
            <a:ext cx="263017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70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baseline="-37698" sz="2100" spc="847">
                <a:latin typeface="Cambria Math"/>
                <a:cs typeface="Cambria Math"/>
              </a:rPr>
              <a:t> </a:t>
            </a:r>
            <a:r>
              <a:rPr dirty="0" smtClean="0" baseline="-37698" sz="2100" spc="847">
                <a:latin typeface="Cambria Math"/>
                <a:cs typeface="Cambria Math"/>
              </a:rPr>
              <a:t> </a:t>
            </a:r>
            <a:r>
              <a:rPr dirty="0" smtClean="0" baseline="-37698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 </a:t>
            </a:r>
            <a:r>
              <a:rPr dirty="0" smtClean="0" baseline="-37698" sz="2100" spc="-23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412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682">
                <a:latin typeface="Cambria Math"/>
                <a:cs typeface="Cambria Math"/>
              </a:rPr>
              <a:t> </a:t>
            </a:r>
            <a:r>
              <a:rPr dirty="0" smtClean="0" baseline="-37698" sz="2100" spc="832">
                <a:latin typeface="Cambria Math"/>
                <a:cs typeface="Cambria Math"/>
              </a:rPr>
              <a:t> </a:t>
            </a:r>
            <a:r>
              <a:rPr dirty="0" smtClean="0" baseline="-37698" sz="2100" spc="825">
                <a:latin typeface="Cambria Math"/>
                <a:cs typeface="Cambria Math"/>
              </a:rPr>
              <a:t> </a:t>
            </a:r>
            <a:r>
              <a:rPr dirty="0" smtClean="0" baseline="-37698" sz="2100" spc="405">
                <a:latin typeface="Cambria Math"/>
                <a:cs typeface="Cambria Math"/>
              </a:rPr>
              <a:t> </a:t>
            </a:r>
            <a:r>
              <a:rPr dirty="0" smtClean="0" baseline="-37698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 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99358" y="8584438"/>
            <a:ext cx="61087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</a:tabLst>
            </a:pPr>
            <a:r>
              <a:rPr dirty="0" smtClean="0" sz="1400" spc="235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	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92323" y="8748471"/>
            <a:ext cx="698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40378" y="8748471"/>
            <a:ext cx="939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73195" y="8406638"/>
            <a:ext cx="4445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6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314575" y="1924685"/>
            <a:ext cx="3305175" cy="2348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566159" y="4283964"/>
            <a:ext cx="888491" cy="227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902004" y="4268342"/>
            <a:ext cx="3183890" cy="559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7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</a:t>
            </a:r>
            <a:r>
              <a:rPr dirty="0" smtClean="0" sz="1400" spc="5" b="1" i="1">
                <a:latin typeface="Times New Roman"/>
                <a:cs typeface="Times New Roman"/>
              </a:rPr>
              <a:t>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: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90570" y="4947030"/>
            <a:ext cx="828040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321564"/>
            <a:ext cx="6587490" cy="1844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0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0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nications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ngineer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355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 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2"/>
              </a:spcBef>
            </a:pPr>
            <a:endParaRPr sz="750"/>
          </a:p>
          <a:p>
            <a:pPr marL="1179830">
              <a:lnSpc>
                <a:spcPct val="100000"/>
              </a:lnSpc>
            </a:pPr>
            <a:r>
              <a:rPr dirty="0" smtClean="0" sz="1400" spc="235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70">
                <a:latin typeface="Cambria Math"/>
                <a:cs typeface="Cambria Math"/>
              </a:rPr>
              <a:t> </a:t>
            </a:r>
            <a:r>
              <a:rPr dirty="0" smtClean="0" baseline="-16666" sz="1500" spc="637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 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baseline="1984" sz="2100" spc="39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640">
                <a:latin typeface="Cambria Math"/>
                <a:cs typeface="Cambria Math"/>
              </a:rPr>
              <a:t> </a:t>
            </a:r>
            <a:r>
              <a:rPr dirty="0" smtClean="0" sz="1400" spc="69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650">
                <a:latin typeface="Cambria Math"/>
                <a:cs typeface="Cambria Math"/>
              </a:rPr>
              <a:t> </a:t>
            </a:r>
            <a:r>
              <a:rPr dirty="0" smtClean="0" sz="1400" spc="655">
                <a:latin typeface="Cambria Math"/>
                <a:cs typeface="Cambria Math"/>
              </a:rPr>
              <a:t> 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45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687299"/>
            <a:ext cx="5966460" cy="932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228600">
              <a:lnSpc>
                <a:spcPct val="143700"/>
              </a:lnSpc>
              <a:buFont typeface="Wingdings"/>
              <a:buChar char=""/>
              <a:tabLst>
                <a:tab pos="469265" algn="l"/>
              </a:tabLst>
            </a:pP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ou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le-E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14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AC</a:t>
            </a:r>
            <a:r>
              <a:rPr dirty="0" smtClean="0" sz="1400" spc="140" b="1" i="1">
                <a:latin typeface="Times New Roman"/>
                <a:cs typeface="Times New Roman"/>
              </a:rPr>
              <a:t> </a:t>
            </a:r>
            <a:r>
              <a:rPr dirty="0" smtClean="0" sz="1400" spc="-25" b="1" i="1"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ge</a:t>
            </a:r>
            <a:r>
              <a:rPr dirty="0" smtClean="0" sz="1400" spc="140" b="1" i="1">
                <a:latin typeface="Times New Roman"/>
                <a:cs typeface="Times New Roman"/>
              </a:rPr>
              <a:t> </a:t>
            </a:r>
            <a:r>
              <a:rPr dirty="0" smtClean="0" sz="1400" spc="-2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10" b="1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:-</a:t>
            </a:r>
            <a:r>
              <a:rPr dirty="0" smtClean="0" sz="1400" spc="14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15790" y="3946271"/>
            <a:ext cx="180136" cy="0"/>
          </a:xfrm>
          <a:custGeom>
            <a:avLst/>
            <a:gdLst/>
            <a:ahLst/>
            <a:cxnLst/>
            <a:rect l="l" t="t" r="r" b="b"/>
            <a:pathLst>
              <a:path w="180136" h="0">
                <a:moveTo>
                  <a:pt x="0" y="0"/>
                </a:moveTo>
                <a:lnTo>
                  <a:pt x="1801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76371" y="3996563"/>
            <a:ext cx="974725" cy="165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70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847">
                <a:latin typeface="Cambria Math"/>
                <a:cs typeface="Cambria Math"/>
              </a:rPr>
              <a:t> </a:t>
            </a:r>
            <a:r>
              <a:rPr dirty="0" smtClean="0" baseline="-37698" sz="2100" spc="847">
                <a:latin typeface="Cambria Math"/>
                <a:cs typeface="Cambria Math"/>
              </a:rPr>
              <a:t>  </a:t>
            </a:r>
            <a:r>
              <a:rPr dirty="0" smtClean="0" baseline="-37698" sz="2100" spc="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5283" y="3860927"/>
            <a:ext cx="60007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2115" algn="l"/>
              </a:tabLst>
            </a:pPr>
            <a:r>
              <a:rPr dirty="0" smtClean="0" sz="1400" spc="235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	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9959" y="4025010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7121" y="4025010"/>
            <a:ext cx="939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27525" y="3946271"/>
            <a:ext cx="185927" cy="0"/>
          </a:xfrm>
          <a:custGeom>
            <a:avLst/>
            <a:gdLst/>
            <a:ahLst/>
            <a:cxnLst/>
            <a:rect l="l" t="t" r="r" b="b"/>
            <a:pathLst>
              <a:path w="185927" h="0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02004" y="4240910"/>
            <a:ext cx="49910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96897" y="4240910"/>
            <a:ext cx="1064260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baseline="-12345" sz="1350" spc="0" i="1">
                <a:latin typeface="Times New Roman"/>
                <a:cs typeface="Times New Roman"/>
              </a:rPr>
              <a:t>d </a:t>
            </a:r>
            <a:r>
              <a:rPr dirty="0" smtClean="0" baseline="-12345" sz="1350" spc="-1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=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baseline="-12345" sz="1350" spc="0" i="1">
                <a:latin typeface="Times New Roman"/>
                <a:cs typeface="Times New Roman"/>
              </a:rPr>
              <a:t>i1 </a:t>
            </a:r>
            <a:r>
              <a:rPr dirty="0" smtClean="0" baseline="-12345" sz="1350" spc="-1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– </a:t>
            </a:r>
            <a:r>
              <a:rPr dirty="0" smtClean="0" sz="1400" spc="-5" i="1">
                <a:latin typeface="Times New Roman"/>
                <a:cs typeface="Times New Roman"/>
              </a:rPr>
              <a:t>V</a:t>
            </a:r>
            <a:r>
              <a:rPr dirty="0" smtClean="0" baseline="-12345" sz="1350" spc="0" i="1">
                <a:latin typeface="Times New Roman"/>
                <a:cs typeface="Times New Roman"/>
              </a:rPr>
              <a:t>i2 </a:t>
            </a:r>
            <a:r>
              <a:rPr dirty="0" smtClean="0" baseline="-12345" sz="1350" spc="-1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5059065"/>
            <a:ext cx="5972175" cy="1545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228600">
              <a:lnSpc>
                <a:spcPct val="143800"/>
              </a:lnSpc>
              <a:buFont typeface="Wingdings"/>
              <a:buChar char=""/>
              <a:tabLst>
                <a:tab pos="46926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5" b="1" i="1">
                <a:latin typeface="Times New Roman"/>
                <a:cs typeface="Times New Roman"/>
              </a:rPr>
              <a:t>-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de </a:t>
            </a:r>
            <a:r>
              <a:rPr dirty="0" smtClean="0" sz="1400" spc="5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p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on </a:t>
            </a:r>
            <a:r>
              <a:rPr dirty="0" smtClean="0" sz="1400" spc="5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f </a:t>
            </a:r>
            <a:r>
              <a:rPr dirty="0" smtClean="0" sz="1400" spc="5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Ci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cu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20" b="1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:- 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hereas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ts,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ac 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dra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2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13658" y="6986905"/>
            <a:ext cx="35242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90086" y="6851268"/>
            <a:ext cx="138684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540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15180" y="6927977"/>
            <a:ext cx="11048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80713" y="7015353"/>
            <a:ext cx="698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02786" y="6936613"/>
            <a:ext cx="1373377" cy="0"/>
          </a:xfrm>
          <a:custGeom>
            <a:avLst/>
            <a:gdLst/>
            <a:ahLst/>
            <a:cxnLst/>
            <a:rect l="l" t="t" r="r" b="b"/>
            <a:pathLst>
              <a:path w="1373377" h="0">
                <a:moveTo>
                  <a:pt x="0" y="0"/>
                </a:moveTo>
                <a:lnTo>
                  <a:pt x="137337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02004" y="7232777"/>
            <a:ext cx="18421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97479" y="7953502"/>
            <a:ext cx="151892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7698" sz="2100" spc="195">
                <a:latin typeface="Cambria Math"/>
                <a:cs typeface="Cambria Math"/>
              </a:rPr>
              <a:t> </a:t>
            </a:r>
            <a:r>
              <a:rPr dirty="0" smtClean="0" baseline="36111" sz="1500" spc="562">
                <a:latin typeface="Cambria Math"/>
                <a:cs typeface="Cambria Math"/>
              </a:rPr>
              <a:t> </a:t>
            </a:r>
            <a:r>
              <a:rPr dirty="0" smtClean="0" baseline="36111" sz="1500" spc="562">
                <a:latin typeface="Cambria Math"/>
                <a:cs typeface="Cambria Math"/>
              </a:rPr>
              <a:t> </a:t>
            </a:r>
            <a:r>
              <a:rPr dirty="0" smtClean="0" baseline="36111" sz="1500" spc="60">
                <a:latin typeface="Cambria Math"/>
                <a:cs typeface="Cambria Math"/>
              </a:rPr>
              <a:t> </a:t>
            </a:r>
            <a:r>
              <a:rPr dirty="0" smtClean="0" baseline="37698" sz="2100" spc="1102">
                <a:latin typeface="Cambria Math"/>
                <a:cs typeface="Cambria Math"/>
              </a:rPr>
              <a:t> 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540">
                <a:latin typeface="Cambria Math"/>
                <a:cs typeface="Cambria Math"/>
              </a:rPr>
              <a:t> 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5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04513" y="7698993"/>
            <a:ext cx="15684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37915" y="7863078"/>
            <a:ext cx="698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88204" y="7863078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85083" y="7784338"/>
            <a:ext cx="1207312" cy="0"/>
          </a:xfrm>
          <a:custGeom>
            <a:avLst/>
            <a:gdLst/>
            <a:ahLst/>
            <a:cxnLst/>
            <a:rect l="l" t="t" r="r" b="b"/>
            <a:pathLst>
              <a:path w="1207312" h="0">
                <a:moveTo>
                  <a:pt x="0" y="0"/>
                </a:moveTo>
                <a:lnTo>
                  <a:pt x="12073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02004" y="8080502"/>
            <a:ext cx="25717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30">
                <a:latin typeface="Times New Roman"/>
                <a:cs typeface="Times New Roman"/>
              </a:rPr>
              <a:t>T</a:t>
            </a:r>
            <a:r>
              <a:rPr dirty="0" smtClean="0" sz="1400" spc="-3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output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vo</a:t>
            </a:r>
            <a:r>
              <a:rPr dirty="0" smtClean="0" sz="1400" spc="-30">
                <a:latin typeface="Times New Roman"/>
                <a:cs typeface="Times New Roman"/>
              </a:rPr>
              <a:t>l</a:t>
            </a:r>
            <a:r>
              <a:rPr dirty="0" smtClean="0" sz="1400" spc="-25">
                <a:latin typeface="Times New Roman"/>
                <a:cs typeface="Times New Roman"/>
              </a:rPr>
              <a:t>tage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4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gnitude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80258" y="8688069"/>
            <a:ext cx="2753360" cy="165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35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547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7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562">
                <a:latin typeface="Cambria Math"/>
                <a:cs typeface="Cambria Math"/>
              </a:rPr>
              <a:t> 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</a:t>
            </a:r>
            <a:r>
              <a:rPr dirty="0" smtClean="0" baseline="-37698" sz="2100" spc="532">
                <a:latin typeface="Cambria Math"/>
                <a:cs typeface="Cambria Math"/>
              </a:rPr>
              <a:t> </a:t>
            </a:r>
            <a:r>
              <a:rPr dirty="0" smtClean="0" baseline="-37698" sz="2100" spc="-37">
                <a:latin typeface="Cambria Math"/>
                <a:cs typeface="Cambria Math"/>
              </a:rPr>
              <a:t> </a:t>
            </a:r>
            <a:r>
              <a:rPr dirty="0" smtClean="0" baseline="-37698" sz="2100" spc="1102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412">
                <a:latin typeface="Cambria Math"/>
                <a:cs typeface="Cambria Math"/>
              </a:rPr>
              <a:t> </a:t>
            </a:r>
            <a:r>
              <a:rPr dirty="0" smtClean="0" baseline="-37698" sz="2100" spc="810">
                <a:latin typeface="Cambria Math"/>
                <a:cs typeface="Cambria Math"/>
              </a:rPr>
              <a:t> </a:t>
            </a:r>
            <a:r>
              <a:rPr dirty="0" smtClean="0" baseline="-37698" sz="2100" spc="37">
                <a:latin typeface="Cambria Math"/>
                <a:cs typeface="Cambria Math"/>
              </a:rPr>
              <a:t> </a:t>
            </a:r>
            <a:r>
              <a:rPr dirty="0" smtClean="0" baseline="-37698" sz="2100" spc="1102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412">
                <a:latin typeface="Cambria Math"/>
                <a:cs typeface="Cambria Math"/>
              </a:rPr>
              <a:t> </a:t>
            </a:r>
            <a:r>
              <a:rPr dirty="0" smtClean="0" baseline="-37698" sz="2100" spc="877">
                <a:latin typeface="Cambria Math"/>
                <a:cs typeface="Cambria Math"/>
              </a:rPr>
              <a:t> 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72380" y="8552433"/>
            <a:ext cx="45847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75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187">
                <a:latin typeface="Cambria Math"/>
                <a:cs typeface="Cambria Math"/>
              </a:rPr>
              <a:t> </a:t>
            </a:r>
            <a:r>
              <a:rPr dirty="0" smtClean="0" baseline="-16666" sz="1500" spc="-172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baseline="-16666" sz="1500" spc="41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56913" y="8716467"/>
            <a:ext cx="698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05425" y="8716467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04080" y="8637778"/>
            <a:ext cx="1207008" cy="0"/>
          </a:xfrm>
          <a:custGeom>
            <a:avLst/>
            <a:gdLst/>
            <a:ahLst/>
            <a:cxnLst/>
            <a:rect l="l" t="t" r="r" b="b"/>
            <a:pathLst>
              <a:path w="1207008" h="0">
                <a:moveTo>
                  <a:pt x="0" y="0"/>
                </a:moveTo>
                <a:lnTo>
                  <a:pt x="120700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10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</dc:creator>
  <dcterms:created xsi:type="dcterms:W3CDTF">2018-11-13T17:06:15Z</dcterms:created>
  <dcterms:modified xsi:type="dcterms:W3CDTF">2018-11-13T17:06:15Z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2015-12-03T00:00:00Z</vt:filetime>
  </property>
  <property fmtid="{D5CDD505-2E9C-101B-9397-08002B2CF9AE}" pid="3" name="LastSaved">
    <vt:filetime>2018-11-13T00:00:00Z</vt:filetime>
  </property>
</Properties>
</file>